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5" r:id="rId5"/>
    <p:sldId id="266" r:id="rId6"/>
    <p:sldId id="267" r:id="rId7"/>
    <p:sldId id="261" r:id="rId8"/>
    <p:sldId id="268" r:id="rId9"/>
    <p:sldId id="269" r:id="rId10"/>
    <p:sldId id="270" r:id="rId11"/>
    <p:sldId id="271" r:id="rId12"/>
    <p:sldId id="272" r:id="rId13"/>
    <p:sldId id="275" r:id="rId14"/>
    <p:sldId id="273" r:id="rId15"/>
    <p:sldId id="276" r:id="rId16"/>
    <p:sldId id="262" r:id="rId17"/>
    <p:sldId id="277" r:id="rId18"/>
    <p:sldId id="278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5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gif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gi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2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2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gi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gif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gi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Школьная доска. Шаблон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0469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195736" y="1340768"/>
            <a:ext cx="4968552" cy="1575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Умники и умницы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2 класс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339752" y="2564904"/>
            <a:ext cx="4968552" cy="1575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Занятие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4400" dirty="0" smtClean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2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23728" y="3861048"/>
            <a:ext cx="4968552" cy="1791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  <a:ea typeface="+mj-ea"/>
                <a:cs typeface="+mj-cs"/>
              </a:rPr>
              <a:t>Презентацию подготовила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  <a:ea typeface="+mj-ea"/>
                <a:cs typeface="+mj-cs"/>
              </a:rPr>
              <a:t> Романова Лариса Викторовна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МБОУ СОШ №276,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г.Гаджиево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  <a:ea typeface="+mj-ea"/>
                <a:cs typeface="+mj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  <a:ea typeface="+mj-ea"/>
                <a:cs typeface="+mj-cs"/>
              </a:rPr>
              <a:t>Мурманской области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7" name="Picture 48" descr="http://priroda.inc.ru/animation/mensen/mensen_meisje_laat_haren_wappere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03648" y="3789040"/>
            <a:ext cx="1800200" cy="1822318"/>
          </a:xfrm>
          <a:prstGeom prst="rect">
            <a:avLst/>
          </a:prstGeom>
          <a:noFill/>
        </p:spPr>
      </p:pic>
      <p:pic>
        <p:nvPicPr>
          <p:cNvPr id="9" name="Picture 6" descr="http://priroda.inc.ru/animation/zirk/Zirkus11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509120"/>
            <a:ext cx="1381125" cy="1028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tvoyrebenok.ru/images/presentation/happy-birthday/b/019.jpg"/>
          <p:cNvPicPr>
            <a:picLocks noChangeAspect="1" noChangeArrowheads="1"/>
          </p:cNvPicPr>
          <p:nvPr/>
        </p:nvPicPr>
        <p:blipFill>
          <a:blip r:embed="rId2" cstate="print"/>
          <a:srcRect r="47812"/>
          <a:stretch>
            <a:fillRect/>
          </a:stretch>
        </p:blipFill>
        <p:spPr bwMode="auto">
          <a:xfrm flipH="1">
            <a:off x="5543600" y="548680"/>
            <a:ext cx="3600400" cy="55172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4762872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92D050"/>
                </a:solidFill>
              </a:rPr>
              <a:t>а</a:t>
            </a:r>
            <a:r>
              <a:rPr lang="ru-RU" b="1" dirty="0" smtClean="0">
                <a:solidFill>
                  <a:srgbClr val="00B0F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rgbClr val="92D050"/>
                </a:solidFill>
              </a:rPr>
              <a:t>и</a:t>
            </a:r>
            <a:r>
              <a:rPr lang="ru-RU" b="1" dirty="0" smtClean="0">
                <a:solidFill>
                  <a:srgbClr val="00B0F0"/>
                </a:solidFill>
              </a:rPr>
              <a:t>н</a:t>
            </a:r>
            <a:r>
              <a:rPr lang="ru-RU" b="1" dirty="0" smtClean="0">
                <a:solidFill>
                  <a:srgbClr val="92D050"/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dirty="0"/>
          </a:p>
        </p:txBody>
      </p:sp>
      <p:pic>
        <p:nvPicPr>
          <p:cNvPr id="4" name="Picture 30" descr="http://priroda.inc.ru/animation/zirk/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37112"/>
            <a:ext cx="2714372" cy="1866131"/>
          </a:xfrm>
          <a:prstGeom prst="rect">
            <a:avLst/>
          </a:prstGeom>
          <a:noFill/>
        </p:spPr>
      </p:pic>
      <p:pic>
        <p:nvPicPr>
          <p:cNvPr id="5" name="Picture 8" descr="http://grovit.cz/ZABAVNY_majka57/GIF/domky/domky1/d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861048"/>
            <a:ext cx="1008112" cy="968213"/>
          </a:xfrm>
          <a:prstGeom prst="rect">
            <a:avLst/>
          </a:prstGeom>
          <a:noFill/>
        </p:spPr>
      </p:pic>
      <p:pic>
        <p:nvPicPr>
          <p:cNvPr id="6" name="Picture 48" descr="http://priroda.inc.ru/animation/mensen/mensen_meisje_laat_haren_wapperen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293096"/>
            <a:ext cx="1584176" cy="1822318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251520" y="1268760"/>
            <a:ext cx="3744416" cy="2088232"/>
          </a:xfrm>
          <a:prstGeom prst="cloudCallout">
            <a:avLst>
              <a:gd name="adj1" fmla="val 1337"/>
              <a:gd name="adj2" fmla="val 10641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Надутая домашняя птица?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3851920" y="1772816"/>
            <a:ext cx="2952328" cy="1656184"/>
          </a:xfrm>
          <a:prstGeom prst="cloudCallout">
            <a:avLst>
              <a:gd name="adj1" fmla="val -355"/>
              <a:gd name="adj2" fmla="val 11219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Индюк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tvoyrebenok.ru/images/presentation/happy-birthday/b/019.jpg"/>
          <p:cNvPicPr>
            <a:picLocks noChangeAspect="1" noChangeArrowheads="1"/>
          </p:cNvPicPr>
          <p:nvPr/>
        </p:nvPicPr>
        <p:blipFill>
          <a:blip r:embed="rId2" cstate="print"/>
          <a:srcRect r="47812"/>
          <a:stretch>
            <a:fillRect/>
          </a:stretch>
        </p:blipFill>
        <p:spPr bwMode="auto">
          <a:xfrm flipH="1">
            <a:off x="5543600" y="548680"/>
            <a:ext cx="3600400" cy="55172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4762872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92D050"/>
                </a:solidFill>
              </a:rPr>
              <a:t>а</a:t>
            </a:r>
            <a:r>
              <a:rPr lang="ru-RU" b="1" dirty="0" smtClean="0">
                <a:solidFill>
                  <a:srgbClr val="00B0F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rgbClr val="92D050"/>
                </a:solidFill>
              </a:rPr>
              <a:t>и</a:t>
            </a:r>
            <a:r>
              <a:rPr lang="ru-RU" b="1" dirty="0" smtClean="0">
                <a:solidFill>
                  <a:srgbClr val="00B0F0"/>
                </a:solidFill>
              </a:rPr>
              <a:t>н</a:t>
            </a:r>
            <a:r>
              <a:rPr lang="ru-RU" b="1" dirty="0" smtClean="0">
                <a:solidFill>
                  <a:srgbClr val="92D050"/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dirty="0"/>
          </a:p>
        </p:txBody>
      </p:sp>
      <p:pic>
        <p:nvPicPr>
          <p:cNvPr id="4" name="Picture 30" descr="http://priroda.inc.ru/animation/zirk/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37112"/>
            <a:ext cx="2714372" cy="1866131"/>
          </a:xfrm>
          <a:prstGeom prst="rect">
            <a:avLst/>
          </a:prstGeom>
          <a:noFill/>
        </p:spPr>
      </p:pic>
      <p:pic>
        <p:nvPicPr>
          <p:cNvPr id="5" name="Picture 8" descr="http://grovit.cz/ZABAVNY_majka57/GIF/domky/domky1/d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861048"/>
            <a:ext cx="1008112" cy="968213"/>
          </a:xfrm>
          <a:prstGeom prst="rect">
            <a:avLst/>
          </a:prstGeom>
          <a:noFill/>
        </p:spPr>
      </p:pic>
      <p:pic>
        <p:nvPicPr>
          <p:cNvPr id="6" name="Picture 48" descr="http://priroda.inc.ru/animation/mensen/mensen_meisje_laat_haren_wapperen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293096"/>
            <a:ext cx="1584176" cy="1822318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251520" y="1268760"/>
            <a:ext cx="3744416" cy="2088232"/>
          </a:xfrm>
          <a:prstGeom prst="cloudCallout">
            <a:avLst>
              <a:gd name="adj1" fmla="val 1337"/>
              <a:gd name="adj2" fmla="val 10641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Цепочка верблюдов, движущаяся в пустыне?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3851920" y="1772816"/>
            <a:ext cx="2952328" cy="1656184"/>
          </a:xfrm>
          <a:prstGeom prst="cloudCallout">
            <a:avLst>
              <a:gd name="adj1" fmla="val -355"/>
              <a:gd name="adj2" fmla="val 11219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Караван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75240" cy="92211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Запомни увиденные изображения и нарисуй как можно точнее.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4" descr="Изображение 8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4455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4" descr="http://priroda.inc.ru/animation/zirk/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9" y="4822700"/>
            <a:ext cx="1800200" cy="1800201"/>
          </a:xfrm>
          <a:prstGeom prst="rect">
            <a:avLst/>
          </a:prstGeom>
          <a:noFill/>
        </p:spPr>
      </p:pic>
      <p:pic>
        <p:nvPicPr>
          <p:cNvPr id="7" name="Picture 48" descr="http://priroda.inc.ru/animation/mensen/mensen_meisje_laat_haren_wappere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55576" y="5013176"/>
            <a:ext cx="1515664" cy="153428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383" t="56317" r="55360" b="2317"/>
          <a:stretch>
            <a:fillRect/>
          </a:stretch>
        </p:blipFill>
        <p:spPr bwMode="auto">
          <a:xfrm>
            <a:off x="2195736" y="1196752"/>
            <a:ext cx="1008112" cy="262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771" t="56317" r="14972" b="2317"/>
          <a:stretch>
            <a:fillRect/>
          </a:stretch>
        </p:blipFill>
        <p:spPr bwMode="auto">
          <a:xfrm>
            <a:off x="4067944" y="1196752"/>
            <a:ext cx="1008112" cy="262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 l="9603" t="56317" r="47874" b="3908"/>
          <a:stretch>
            <a:fillRect/>
          </a:stretch>
        </p:blipFill>
        <p:spPr bwMode="auto">
          <a:xfrm>
            <a:off x="6156176" y="1124744"/>
            <a:ext cx="20162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56131" t="56317" b="7275"/>
          <a:stretch>
            <a:fillRect/>
          </a:stretch>
        </p:blipFill>
        <p:spPr bwMode="auto">
          <a:xfrm>
            <a:off x="3419872" y="3933056"/>
            <a:ext cx="2304256" cy="255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075240" cy="7647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Проверь себя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" name="Picture 4" descr="Изображение 8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4455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4" descr="http://priroda.inc.ru/animation/zirk/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9" y="4822700"/>
            <a:ext cx="1800200" cy="1800201"/>
          </a:xfrm>
          <a:prstGeom prst="rect">
            <a:avLst/>
          </a:prstGeom>
          <a:noFill/>
        </p:spPr>
      </p:pic>
      <p:pic>
        <p:nvPicPr>
          <p:cNvPr id="7" name="Picture 48" descr="http://priroda.inc.ru/animation/mensen/mensen_meisje_laat_haren_wappere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55576" y="5013176"/>
            <a:ext cx="1515664" cy="153428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383" t="56317" r="55360" b="2317"/>
          <a:stretch>
            <a:fillRect/>
          </a:stretch>
        </p:blipFill>
        <p:spPr bwMode="auto">
          <a:xfrm>
            <a:off x="2195736" y="1196752"/>
            <a:ext cx="1008112" cy="262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771" t="56317" r="14972" b="2317"/>
          <a:stretch>
            <a:fillRect/>
          </a:stretch>
        </p:blipFill>
        <p:spPr bwMode="auto">
          <a:xfrm>
            <a:off x="4067944" y="1196752"/>
            <a:ext cx="1008112" cy="262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 l="9603" t="56317" r="47874" b="3908"/>
          <a:stretch>
            <a:fillRect/>
          </a:stretch>
        </p:blipFill>
        <p:spPr bwMode="auto">
          <a:xfrm>
            <a:off x="6156176" y="1124744"/>
            <a:ext cx="20162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56131" t="56317" b="7275"/>
          <a:stretch>
            <a:fillRect/>
          </a:stretch>
        </p:blipFill>
        <p:spPr bwMode="auto">
          <a:xfrm>
            <a:off x="3419872" y="3933056"/>
            <a:ext cx="2304256" cy="255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8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61248"/>
            <a:ext cx="9144000" cy="119675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Не водя рукой по линиям, а лишь следя глазами, определи, какие буквы соответствуют числам. Причитай слова.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46" descr="http://priroda.inc.ru/animation/mensen/mensen_meisje_doet_beide_armen_omhoo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23528" y="3284984"/>
            <a:ext cx="1584176" cy="1969336"/>
          </a:xfrm>
          <a:prstGeom prst="rect">
            <a:avLst/>
          </a:prstGeom>
          <a:noFill/>
        </p:spPr>
      </p:pic>
      <p:pic>
        <p:nvPicPr>
          <p:cNvPr id="5" name="Picture 2" descr="D:\Презентации\Математика\Умники и умницы 2 класс\Тетрадь 2 класс\Часть 1. 1- 18 урок\Image000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</a:blip>
          <a:srcRect l="26945" t="67665" r="49245" b="13626"/>
          <a:stretch>
            <a:fillRect/>
          </a:stretch>
        </p:blipFill>
        <p:spPr bwMode="auto">
          <a:xfrm>
            <a:off x="1907704" y="1556792"/>
            <a:ext cx="3888432" cy="4320480"/>
          </a:xfrm>
          <a:prstGeom prst="rect">
            <a:avLst/>
          </a:prstGeom>
          <a:noFill/>
        </p:spPr>
      </p:pic>
      <p:pic>
        <p:nvPicPr>
          <p:cNvPr id="8" name="Picture 3" descr="j021348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1556792"/>
            <a:ext cx="1241425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" descr="http://priroda.inc.ru/animation/zirk/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3140968"/>
            <a:ext cx="1845940" cy="184594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012160" y="4869160"/>
            <a:ext cx="284380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КАБАЧОК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8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877272"/>
            <a:ext cx="8229600" cy="85010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Не водя рукой по линиям, а лишь следя глазами, определи, какие буквы соответствуют числам. Причитай слова.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46" descr="http://priroda.inc.ru/animation/mensen/mensen_meisje_doet_beide_armen_omhoo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1520" y="3789040"/>
            <a:ext cx="1584176" cy="1969336"/>
          </a:xfrm>
          <a:prstGeom prst="rect">
            <a:avLst/>
          </a:prstGeom>
          <a:noFill/>
        </p:spPr>
      </p:pic>
      <p:pic>
        <p:nvPicPr>
          <p:cNvPr id="6" name="Picture 2" descr="D:\Презентации\Математика\Умники и умницы 2 класс\Тетрадь 2 класс\Часть 1. 1- 18 урок\Image000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rcRect l="61662" t="67609" r="15492" b="13797"/>
          <a:stretch>
            <a:fillRect/>
          </a:stretch>
        </p:blipFill>
        <p:spPr bwMode="auto">
          <a:xfrm>
            <a:off x="2051720" y="1412776"/>
            <a:ext cx="3816424" cy="4392488"/>
          </a:xfrm>
          <a:prstGeom prst="rect">
            <a:avLst/>
          </a:prstGeom>
          <a:noFill/>
        </p:spPr>
      </p:pic>
      <p:pic>
        <p:nvPicPr>
          <p:cNvPr id="8" name="Picture 3" descr="j021348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1556792"/>
            <a:ext cx="1241425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0" descr="http://priroda.inc.ru/animation/zirk/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3140968"/>
            <a:ext cx="1845940" cy="184594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012160" y="4869160"/>
            <a:ext cx="284380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КОЛОДЕЦ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tvoyrebenok.ru/images/presentation/happy-birthday/b/020.jpg"/>
          <p:cNvPicPr>
            <a:picLocks noChangeAspect="1" noChangeArrowheads="1"/>
          </p:cNvPicPr>
          <p:nvPr/>
        </p:nvPicPr>
        <p:blipFill>
          <a:blip r:embed="rId2" cstate="print"/>
          <a:srcRect t="94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D:\Презентации\Математика\Умники и умницы 2 класс\Тетрадь 2 класс\Часть 1. 1- 18 урок\Image000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7FE"/>
              </a:clrFrom>
              <a:clrTo>
                <a:srgbClr val="FCF7FE">
                  <a:alpha val="0"/>
                </a:srgbClr>
              </a:clrTo>
            </a:clrChange>
          </a:blip>
          <a:srcRect l="24365" t="8384" r="22857" b="75901"/>
          <a:stretch>
            <a:fillRect/>
          </a:stretch>
        </p:blipFill>
        <p:spPr bwMode="auto">
          <a:xfrm>
            <a:off x="1259632" y="2492896"/>
            <a:ext cx="6840760" cy="3168352"/>
          </a:xfrm>
          <a:prstGeom prst="rect">
            <a:avLst/>
          </a:prstGeom>
          <a:noFill/>
        </p:spPr>
      </p:pic>
      <p:pic>
        <p:nvPicPr>
          <p:cNvPr id="8" name="Picture 4" descr="http://priroda.inc.ru/animation/zirk/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8081" y="4293096"/>
            <a:ext cx="1565919" cy="2348880"/>
          </a:xfrm>
          <a:prstGeom prst="rect">
            <a:avLst/>
          </a:prstGeom>
          <a:noFill/>
        </p:spPr>
      </p:pic>
      <p:pic>
        <p:nvPicPr>
          <p:cNvPr id="9" name="Picture 44" descr="http://priroda.inc.ru/animation/mensen/mensen_meisje_danst_met_kopj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4941168"/>
            <a:ext cx="2354178" cy="176783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1844824"/>
            <a:ext cx="41148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Сосчитай зонтики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5661248"/>
            <a:ext cx="93610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8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tvoyrebenok.ru/images/presentation/happy-birthday/b/019.jpg"/>
          <p:cNvPicPr>
            <a:picLocks noChangeAspect="1" noChangeArrowheads="1"/>
          </p:cNvPicPr>
          <p:nvPr/>
        </p:nvPicPr>
        <p:blipFill>
          <a:blip r:embed="rId2" cstate="print"/>
          <a:srcRect r="47812"/>
          <a:stretch>
            <a:fillRect/>
          </a:stretch>
        </p:blipFill>
        <p:spPr bwMode="auto">
          <a:xfrm flipH="1">
            <a:off x="5543600" y="548680"/>
            <a:ext cx="3600400" cy="55172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048672" cy="11430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Посмотри на квадрат. В одной из клеточек сидит бабочка Слушая рассказ о её полёте и, не прикасаясь рукой к таблице, а лишь следя глазами, узнай, в какую клетку она перелетела. Нарисуй её там.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44" descr="http://priroda.inc.ru/animation/mensen/mensen_meisje_danst_met_kopj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941168"/>
            <a:ext cx="2354178" cy="1767831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23728" y="1556792"/>
          <a:ext cx="2952328" cy="26642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8082"/>
                <a:gridCol w="738082"/>
                <a:gridCol w="738082"/>
                <a:gridCol w="738082"/>
              </a:tblGrid>
              <a:tr h="6660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2" descr="butterfly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5429">
            <a:off x="7706332" y="4840151"/>
            <a:ext cx="706713" cy="63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5" descr="butterfly1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790791">
            <a:off x="2865114" y="2798160"/>
            <a:ext cx="785425" cy="79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03848" y="4437112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Путь первый: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 клетка вверх,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 влево,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2 вниз,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 вправо,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2 вверх.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1" name="Picture 22" descr="http://priroda.inc.ru/animation/zirk/Zirkus12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5661248"/>
            <a:ext cx="1008112" cy="853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L -0.00208 -0.0944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tvoyrebenok.ru/images/presentation/happy-birthday/b/019.jpg"/>
          <p:cNvPicPr>
            <a:picLocks noChangeAspect="1" noChangeArrowheads="1"/>
          </p:cNvPicPr>
          <p:nvPr/>
        </p:nvPicPr>
        <p:blipFill>
          <a:blip r:embed="rId2" cstate="print"/>
          <a:srcRect r="47812"/>
          <a:stretch>
            <a:fillRect/>
          </a:stretch>
        </p:blipFill>
        <p:spPr bwMode="auto">
          <a:xfrm flipH="1">
            <a:off x="5543600" y="548680"/>
            <a:ext cx="3600400" cy="55172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048672" cy="11430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Посмотри на квадрат. В одной из клеточек сидит бабочка Слушая рассказ о её полёте и, не прикасаясь рукой к таблице, а лишь следя глазами, узнай, в какую клетку она перелетела. Нарисуй её там.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44" descr="http://priroda.inc.ru/animation/mensen/mensen_meisje_danst_met_kopj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941168"/>
            <a:ext cx="2354178" cy="1767831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23728" y="1556792"/>
          <a:ext cx="2952328" cy="26642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8082"/>
                <a:gridCol w="738082"/>
                <a:gridCol w="738082"/>
                <a:gridCol w="738082"/>
              </a:tblGrid>
              <a:tr h="6660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2" descr="butterfly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5429">
            <a:off x="7706331" y="4768144"/>
            <a:ext cx="706713" cy="63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5" descr="butterfly1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790791">
            <a:off x="2865114" y="2798160"/>
            <a:ext cx="785425" cy="79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03848" y="4437112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Путь второй: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2 клетки вправо,</a:t>
            </a:r>
          </a:p>
          <a:p>
            <a:pPr marL="342900" indent="-342900" algn="ctr"/>
            <a:r>
              <a:rPr lang="ru-RU" sz="2000" dirty="0" smtClean="0">
                <a:solidFill>
                  <a:schemeClr val="tx1"/>
                </a:solidFill>
              </a:rPr>
              <a:t>2 вверх,</a:t>
            </a:r>
          </a:p>
          <a:p>
            <a:pPr marL="342900" indent="-342900" algn="ctr"/>
            <a:r>
              <a:rPr lang="ru-RU" sz="2000" dirty="0" smtClean="0">
                <a:solidFill>
                  <a:schemeClr val="tx1"/>
                </a:solidFill>
              </a:rPr>
              <a:t>1 влево,</a:t>
            </a:r>
          </a:p>
          <a:p>
            <a:pPr marL="342900" indent="-342900" algn="ctr"/>
            <a:r>
              <a:rPr lang="ru-RU" sz="2000" dirty="0" smtClean="0">
                <a:solidFill>
                  <a:schemeClr val="tx1"/>
                </a:solidFill>
              </a:rPr>
              <a:t>3 вниз,</a:t>
            </a:r>
          </a:p>
          <a:p>
            <a:pPr marL="342900" indent="-342900" algn="ctr"/>
            <a:r>
              <a:rPr lang="ru-RU" sz="2000" dirty="0" smtClean="0">
                <a:solidFill>
                  <a:schemeClr val="tx1"/>
                </a:solidFill>
              </a:rPr>
              <a:t>1 вправо,</a:t>
            </a:r>
          </a:p>
          <a:p>
            <a:pPr marL="342900" indent="-342900" algn="ctr"/>
            <a:r>
              <a:rPr lang="ru-RU" sz="2000" dirty="0" smtClean="0">
                <a:solidFill>
                  <a:schemeClr val="tx1"/>
                </a:solidFill>
              </a:rPr>
              <a:t>3 вверх.</a:t>
            </a:r>
          </a:p>
        </p:txBody>
      </p:sp>
      <p:pic>
        <p:nvPicPr>
          <p:cNvPr id="12" name="Picture 20" descr="http://priroda.inc.ru/animation/zirk/Zirkus12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5301208"/>
            <a:ext cx="906016" cy="1381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15156 -0.186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tvoyrebenok.ru/images/presentation/happy-birthday/b/019.jpg"/>
          <p:cNvPicPr>
            <a:picLocks noChangeAspect="1" noChangeArrowheads="1"/>
          </p:cNvPicPr>
          <p:nvPr/>
        </p:nvPicPr>
        <p:blipFill>
          <a:blip r:embed="rId2" cstate="print"/>
          <a:srcRect r="47812"/>
          <a:stretch>
            <a:fillRect/>
          </a:stretch>
        </p:blipFill>
        <p:spPr bwMode="auto">
          <a:xfrm flipH="1">
            <a:off x="5543600" y="548680"/>
            <a:ext cx="3600400" cy="55172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048672" cy="11430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Посмотри на квадрат. В одной из клеточек сидит бабочка Слушая рассказ о её полёте и, не прикасаясь рукой к таблице, а лишь следя глазами, узнай, в какую клетку она перелетела. Нарисуй её там.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44" descr="http://priroda.inc.ru/animation/mensen/mensen_meisje_danst_met_kopj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941168"/>
            <a:ext cx="2354178" cy="1767831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23728" y="1556792"/>
          <a:ext cx="2952328" cy="26642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8082"/>
                <a:gridCol w="738082"/>
                <a:gridCol w="738082"/>
                <a:gridCol w="738082"/>
              </a:tblGrid>
              <a:tr h="6660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2" descr="butterfly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5429">
            <a:off x="7706332" y="4696136"/>
            <a:ext cx="706713" cy="63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5" descr="butterfly1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790791">
            <a:off x="2865114" y="2798160"/>
            <a:ext cx="785425" cy="79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03848" y="4293096"/>
            <a:ext cx="2304256" cy="2564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Путь третий: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1 клетка влево,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1 вверх,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2 вправо,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1 влево,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1 вниз,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1 влево,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1 вниз.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1" name="Picture 24" descr="http://priroda.inc.ru/animation/zirk/Zirkus13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5661248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09253 0.1078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" y="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tvoyrebenok.ru/images/presentation/happy-birthday/b/019.jpg"/>
          <p:cNvPicPr>
            <a:picLocks noChangeAspect="1" noChangeArrowheads="1"/>
          </p:cNvPicPr>
          <p:nvPr/>
        </p:nvPicPr>
        <p:blipFill>
          <a:blip r:embed="rId2" cstate="print"/>
          <a:srcRect r="47812"/>
          <a:stretch>
            <a:fillRect/>
          </a:stretch>
        </p:blipFill>
        <p:spPr bwMode="auto">
          <a:xfrm>
            <a:off x="0" y="548680"/>
            <a:ext cx="3131840" cy="55172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0"/>
            <a:ext cx="5997352" cy="98072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92D050"/>
                </a:solidFill>
              </a:rPr>
              <a:t>а</a:t>
            </a:r>
            <a:r>
              <a:rPr lang="ru-RU" b="1" dirty="0" smtClean="0">
                <a:solidFill>
                  <a:srgbClr val="00B0F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rgbClr val="92D050"/>
                </a:solidFill>
              </a:rPr>
              <a:t>и</a:t>
            </a:r>
            <a:r>
              <a:rPr lang="ru-RU" b="1" dirty="0" smtClean="0">
                <a:solidFill>
                  <a:srgbClr val="00B0F0"/>
                </a:solidFill>
              </a:rPr>
              <a:t>н</a:t>
            </a:r>
            <a:r>
              <a:rPr lang="ru-RU" b="1" dirty="0" smtClean="0">
                <a:solidFill>
                  <a:srgbClr val="92D050"/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dirty="0"/>
          </a:p>
        </p:txBody>
      </p:sp>
      <p:pic>
        <p:nvPicPr>
          <p:cNvPr id="4" name="Picture 8" descr="http://grovit.cz/ZABAVNY_majka57/GIF/domky/domky1/d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933056"/>
            <a:ext cx="1008112" cy="968213"/>
          </a:xfrm>
          <a:prstGeom prst="rect">
            <a:avLst/>
          </a:prstGeom>
          <a:noFill/>
        </p:spPr>
      </p:pic>
      <p:pic>
        <p:nvPicPr>
          <p:cNvPr id="5" name="Picture 32" descr="http://priroda.inc.ru/animation/zirk/1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12160" y="4005064"/>
            <a:ext cx="2972053" cy="2082155"/>
          </a:xfrm>
          <a:prstGeom prst="rect">
            <a:avLst/>
          </a:prstGeom>
          <a:noFill/>
        </p:spPr>
      </p:pic>
      <p:pic>
        <p:nvPicPr>
          <p:cNvPr id="6" name="Picture 48" descr="http://priroda.inc.ru/animation/mensen/mensen_meisje_laat_haren_wapperen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411760" y="4077072"/>
            <a:ext cx="1800200" cy="1822318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5076056" y="1052736"/>
            <a:ext cx="3744416" cy="2088232"/>
          </a:xfrm>
          <a:prstGeom prst="cloudCallout">
            <a:avLst>
              <a:gd name="adj1" fmla="val -14780"/>
              <a:gd name="adj2" fmla="val 1016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Назови всегда твёрдые согласные звуки?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2483768" y="1844824"/>
            <a:ext cx="2304256" cy="1296144"/>
          </a:xfrm>
          <a:prstGeom prst="cloudCallout">
            <a:avLst>
              <a:gd name="adj1" fmla="val -26062"/>
              <a:gd name="adj2" fmla="val 129312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Ж, Ш, Ц.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tvoyrebenok.ru/images/presentation/happy-birthday/b/019.jpg"/>
          <p:cNvPicPr>
            <a:picLocks noChangeAspect="1" noChangeArrowheads="1"/>
          </p:cNvPicPr>
          <p:nvPr/>
        </p:nvPicPr>
        <p:blipFill>
          <a:blip r:embed="rId2" cstate="print"/>
          <a:srcRect r="47812"/>
          <a:stretch>
            <a:fillRect/>
          </a:stretch>
        </p:blipFill>
        <p:spPr bwMode="auto">
          <a:xfrm>
            <a:off x="0" y="548680"/>
            <a:ext cx="3131840" cy="55172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ЛОГИЧЕСКИ – ПОИСКОВЫЕ ЗАДАНИЯ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4" name="Picture 42" descr="http://priroda.inc.ru/animation/mensen/mensen_meisje_danst_met_ene_been_o_ander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581128"/>
            <a:ext cx="1608446" cy="1887464"/>
          </a:xfrm>
          <a:prstGeom prst="rect">
            <a:avLst/>
          </a:prstGeom>
          <a:noFill/>
        </p:spPr>
      </p:pic>
      <p:pic>
        <p:nvPicPr>
          <p:cNvPr id="5" name="Picture 42" descr="http://priroda.inc.ru/animation/zirk/zirkus14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221088"/>
            <a:ext cx="1368152" cy="2164989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2699792" y="908720"/>
            <a:ext cx="5544616" cy="1656184"/>
          </a:xfrm>
          <a:prstGeom prst="wedgeRoundRectCallout">
            <a:avLst>
              <a:gd name="adj1" fmla="val 41341"/>
              <a:gd name="adj2" fmla="val 136708"/>
              <a:gd name="adj3" fmla="val 16667"/>
            </a:avLst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 очереди за мороженым стоит 13 человек. Федя стоит седьмым от начала очереди. Догадайся, каким по счёту он стоит от конца очереди?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2" descr="D:\клипарты\Дети\29490a1230b2.png"/>
          <p:cNvPicPr>
            <a:picLocks noChangeAspect="1" noChangeArrowheads="1"/>
          </p:cNvPicPr>
          <p:nvPr/>
        </p:nvPicPr>
        <p:blipFill>
          <a:blip r:embed="rId5" cstate="print"/>
          <a:srcRect r="57859"/>
          <a:stretch>
            <a:fillRect/>
          </a:stretch>
        </p:blipFill>
        <p:spPr bwMode="auto">
          <a:xfrm>
            <a:off x="4139952" y="2924944"/>
            <a:ext cx="1152128" cy="288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580112" y="3573016"/>
            <a:ext cx="79208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7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tvoyrebenok.ru/images/presentation/happy-birthday/b/019.jpg"/>
          <p:cNvPicPr>
            <a:picLocks noChangeAspect="1" noChangeArrowheads="1"/>
          </p:cNvPicPr>
          <p:nvPr/>
        </p:nvPicPr>
        <p:blipFill>
          <a:blip r:embed="rId2" cstate="print"/>
          <a:srcRect r="47812"/>
          <a:stretch>
            <a:fillRect/>
          </a:stretch>
        </p:blipFill>
        <p:spPr bwMode="auto">
          <a:xfrm>
            <a:off x="0" y="548680"/>
            <a:ext cx="3131840" cy="55172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ЛОГИЧЕСКИ – ПОИСКОВЫЕ ЗАДАНИЯ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4" name="Picture 42" descr="http://priroda.inc.ru/animation/mensen/mensen_meisje_danst_met_ene_been_o_ander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581128"/>
            <a:ext cx="1608446" cy="1887464"/>
          </a:xfrm>
          <a:prstGeom prst="rect">
            <a:avLst/>
          </a:prstGeom>
          <a:noFill/>
        </p:spPr>
      </p:pic>
      <p:pic>
        <p:nvPicPr>
          <p:cNvPr id="5" name="Picture 42" descr="http://priroda.inc.ru/animation/zirk/zirkus14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221088"/>
            <a:ext cx="1368152" cy="2164989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2699792" y="908720"/>
            <a:ext cx="5544616" cy="1656184"/>
          </a:xfrm>
          <a:prstGeom prst="wedgeRoundRectCallout">
            <a:avLst>
              <a:gd name="adj1" fmla="val 41341"/>
              <a:gd name="adj2" fmla="val 136708"/>
              <a:gd name="adj3" fmla="val 16667"/>
            </a:avLst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Лестница состоит из 15 ступенек. Подумай, на какую ступеньку надо встать, чтобы быть на середине лестницы?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Picture 2" descr="http://go4.imgsmail.ru/imgpreview?key=56bb541e6de652d7&amp;mb=imgdb_preview_7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924"/>
          <a:stretch>
            <a:fillRect/>
          </a:stretch>
        </p:blipFill>
        <p:spPr bwMode="auto">
          <a:xfrm>
            <a:off x="2483768" y="2564904"/>
            <a:ext cx="3672408" cy="3600400"/>
          </a:xfrm>
          <a:prstGeom prst="rect">
            <a:avLst/>
          </a:prstGeom>
          <a:noFill/>
        </p:spPr>
      </p:pic>
      <p:pic>
        <p:nvPicPr>
          <p:cNvPr id="9" name="Picture 2" descr="D:\клипарты\Дети\29490a1230b2.png"/>
          <p:cNvPicPr>
            <a:picLocks noChangeAspect="1" noChangeArrowheads="1"/>
          </p:cNvPicPr>
          <p:nvPr/>
        </p:nvPicPr>
        <p:blipFill>
          <a:blip r:embed="rId6" cstate="print"/>
          <a:srcRect r="57859"/>
          <a:stretch>
            <a:fillRect/>
          </a:stretch>
        </p:blipFill>
        <p:spPr bwMode="auto">
          <a:xfrm>
            <a:off x="4283968" y="4293096"/>
            <a:ext cx="721329" cy="180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148064" y="3284984"/>
            <a:ext cx="79208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8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tvoyrebenok.ru/images/presentation/happy-birthday/b/019.jpg"/>
          <p:cNvPicPr>
            <a:picLocks noChangeAspect="1" noChangeArrowheads="1"/>
          </p:cNvPicPr>
          <p:nvPr/>
        </p:nvPicPr>
        <p:blipFill>
          <a:blip r:embed="rId2" cstate="print"/>
          <a:srcRect r="47812"/>
          <a:stretch>
            <a:fillRect/>
          </a:stretch>
        </p:blipFill>
        <p:spPr bwMode="auto">
          <a:xfrm>
            <a:off x="0" y="548680"/>
            <a:ext cx="3131840" cy="55172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ЛОГИЧЕСКИ – ПОИСКОВЫЕ ЗАДАНИЯ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4" name="Picture 42" descr="http://priroda.inc.ru/animation/mensen/mensen_meisje_danst_met_ene_been_o_ander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581128"/>
            <a:ext cx="1608446" cy="1887464"/>
          </a:xfrm>
          <a:prstGeom prst="rect">
            <a:avLst/>
          </a:prstGeom>
          <a:noFill/>
        </p:spPr>
      </p:pic>
      <p:pic>
        <p:nvPicPr>
          <p:cNvPr id="5" name="Picture 42" descr="http://priroda.inc.ru/animation/zirk/zirkus14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221088"/>
            <a:ext cx="1368152" cy="2164989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2699792" y="908720"/>
            <a:ext cx="5544616" cy="1656184"/>
          </a:xfrm>
          <a:prstGeom prst="wedgeRoundRectCallout">
            <a:avLst>
              <a:gd name="adj1" fmla="val 41341"/>
              <a:gd name="adj2" fmla="val 136708"/>
              <a:gd name="adj3" fmla="val 16667"/>
            </a:avLst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анаграмму. Какое слово соответствует ей по смыслу? Поставь рядом с зашифрованным словом подходящий значок.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2636912"/>
            <a:ext cx="2808312" cy="2736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400" b="1" dirty="0" smtClean="0">
                <a:solidFill>
                  <a:schemeClr val="tx1"/>
                </a:solidFill>
              </a:rPr>
              <a:t>КАМЕНЬ</a:t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>ВОДА</a:t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>ПЕСОК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28184" y="3789040"/>
            <a:ext cx="504056" cy="50405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6156176" y="2924944"/>
            <a:ext cx="576064" cy="504056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228184" y="4509120"/>
            <a:ext cx="576064" cy="57606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059832" y="5445224"/>
            <a:ext cx="30243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059832" y="5661248"/>
            <a:ext cx="165618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ЁЛД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16016" y="5661248"/>
            <a:ext cx="187220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ЛЁД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6300192" y="3789040"/>
            <a:ext cx="381000" cy="433614"/>
          </a:xfrm>
          <a:custGeom>
            <a:avLst/>
            <a:gdLst>
              <a:gd name="connsiteX0" fmla="*/ 0 w 381000"/>
              <a:gd name="connsiteY0" fmla="*/ 136071 h 433614"/>
              <a:gd name="connsiteX1" fmla="*/ 185058 w 381000"/>
              <a:gd name="connsiteY1" fmla="*/ 16329 h 433614"/>
              <a:gd name="connsiteX2" fmla="*/ 43543 w 381000"/>
              <a:gd name="connsiteY2" fmla="*/ 234043 h 433614"/>
              <a:gd name="connsiteX3" fmla="*/ 304800 w 381000"/>
              <a:gd name="connsiteY3" fmla="*/ 38100 h 433614"/>
              <a:gd name="connsiteX4" fmla="*/ 21772 w 381000"/>
              <a:gd name="connsiteY4" fmla="*/ 375557 h 433614"/>
              <a:gd name="connsiteX5" fmla="*/ 359229 w 381000"/>
              <a:gd name="connsiteY5" fmla="*/ 136071 h 433614"/>
              <a:gd name="connsiteX6" fmla="*/ 152400 w 381000"/>
              <a:gd name="connsiteY6" fmla="*/ 408214 h 433614"/>
              <a:gd name="connsiteX7" fmla="*/ 348343 w 381000"/>
              <a:gd name="connsiteY7" fmla="*/ 288471 h 433614"/>
              <a:gd name="connsiteX8" fmla="*/ 326572 w 381000"/>
              <a:gd name="connsiteY8" fmla="*/ 386443 h 43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1000" h="433614">
                <a:moveTo>
                  <a:pt x="0" y="136071"/>
                </a:moveTo>
                <a:cubicBezTo>
                  <a:pt x="88900" y="68035"/>
                  <a:pt x="177801" y="0"/>
                  <a:pt x="185058" y="16329"/>
                </a:cubicBezTo>
                <a:cubicBezTo>
                  <a:pt x="192315" y="32658"/>
                  <a:pt x="23586" y="230415"/>
                  <a:pt x="43543" y="234043"/>
                </a:cubicBezTo>
                <a:cubicBezTo>
                  <a:pt x="63500" y="237671"/>
                  <a:pt x="308429" y="14514"/>
                  <a:pt x="304800" y="38100"/>
                </a:cubicBezTo>
                <a:cubicBezTo>
                  <a:pt x="301171" y="61686"/>
                  <a:pt x="12701" y="359229"/>
                  <a:pt x="21772" y="375557"/>
                </a:cubicBezTo>
                <a:cubicBezTo>
                  <a:pt x="30843" y="391885"/>
                  <a:pt x="337458" y="130628"/>
                  <a:pt x="359229" y="136071"/>
                </a:cubicBezTo>
                <a:cubicBezTo>
                  <a:pt x="381000" y="141514"/>
                  <a:pt x="154214" y="382814"/>
                  <a:pt x="152400" y="408214"/>
                </a:cubicBezTo>
                <a:cubicBezTo>
                  <a:pt x="150586" y="433614"/>
                  <a:pt x="319314" y="292100"/>
                  <a:pt x="348343" y="288471"/>
                </a:cubicBezTo>
                <a:cubicBezTo>
                  <a:pt x="377372" y="284843"/>
                  <a:pt x="351972" y="335643"/>
                  <a:pt x="326572" y="38644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732240" y="5661248"/>
            <a:ext cx="504056" cy="50405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7" grpId="0"/>
      <p:bldP spid="18" grpId="0"/>
      <p:bldP spid="19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tvoyrebenok.ru/images/presentation/happy-birthday/b/019.jpg"/>
          <p:cNvPicPr>
            <a:picLocks noChangeAspect="1" noChangeArrowheads="1"/>
          </p:cNvPicPr>
          <p:nvPr/>
        </p:nvPicPr>
        <p:blipFill>
          <a:blip r:embed="rId2" cstate="print"/>
          <a:srcRect r="47812"/>
          <a:stretch>
            <a:fillRect/>
          </a:stretch>
        </p:blipFill>
        <p:spPr bwMode="auto">
          <a:xfrm>
            <a:off x="0" y="548680"/>
            <a:ext cx="3131840" cy="55172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ЛОГИЧЕСКИ – ПОИСКОВЫЕ ЗАДАНИЯ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4" name="Picture 42" descr="http://priroda.inc.ru/animation/mensen/mensen_meisje_danst_met_ene_been_o_ander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581128"/>
            <a:ext cx="1608446" cy="1887464"/>
          </a:xfrm>
          <a:prstGeom prst="rect">
            <a:avLst/>
          </a:prstGeom>
          <a:noFill/>
        </p:spPr>
      </p:pic>
      <p:pic>
        <p:nvPicPr>
          <p:cNvPr id="5" name="Picture 42" descr="http://priroda.inc.ru/animation/zirk/zirkus14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221088"/>
            <a:ext cx="1368152" cy="2164989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2699792" y="908720"/>
            <a:ext cx="5544616" cy="1656184"/>
          </a:xfrm>
          <a:prstGeom prst="wedgeRoundRectCallout">
            <a:avLst>
              <a:gd name="adj1" fmla="val 41341"/>
              <a:gd name="adj2" fmla="val 136708"/>
              <a:gd name="adj3" fmla="val 16667"/>
            </a:avLst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анаграмму. Какое слово соответствует ей по смыслу? Поставь рядом с зашифрованным словом подходящий значок.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2636912"/>
            <a:ext cx="3672408" cy="2736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400" b="1" dirty="0" smtClean="0">
                <a:solidFill>
                  <a:schemeClr val="tx1"/>
                </a:solidFill>
              </a:rPr>
              <a:t>ЗАВОД</a:t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>БОЛЬНИЦА</a:t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>ШКОЛА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28184" y="3789040"/>
            <a:ext cx="504056" cy="50405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6156176" y="2924944"/>
            <a:ext cx="576064" cy="504056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228184" y="4509120"/>
            <a:ext cx="576064" cy="57606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267744" y="5445224"/>
            <a:ext cx="44644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411760" y="5661248"/>
            <a:ext cx="165618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АЧВР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27984" y="5661248"/>
            <a:ext cx="216024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ВРАЧ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6300192" y="3789040"/>
            <a:ext cx="381000" cy="433614"/>
          </a:xfrm>
          <a:custGeom>
            <a:avLst/>
            <a:gdLst>
              <a:gd name="connsiteX0" fmla="*/ 0 w 381000"/>
              <a:gd name="connsiteY0" fmla="*/ 136071 h 433614"/>
              <a:gd name="connsiteX1" fmla="*/ 185058 w 381000"/>
              <a:gd name="connsiteY1" fmla="*/ 16329 h 433614"/>
              <a:gd name="connsiteX2" fmla="*/ 43543 w 381000"/>
              <a:gd name="connsiteY2" fmla="*/ 234043 h 433614"/>
              <a:gd name="connsiteX3" fmla="*/ 304800 w 381000"/>
              <a:gd name="connsiteY3" fmla="*/ 38100 h 433614"/>
              <a:gd name="connsiteX4" fmla="*/ 21772 w 381000"/>
              <a:gd name="connsiteY4" fmla="*/ 375557 h 433614"/>
              <a:gd name="connsiteX5" fmla="*/ 359229 w 381000"/>
              <a:gd name="connsiteY5" fmla="*/ 136071 h 433614"/>
              <a:gd name="connsiteX6" fmla="*/ 152400 w 381000"/>
              <a:gd name="connsiteY6" fmla="*/ 408214 h 433614"/>
              <a:gd name="connsiteX7" fmla="*/ 348343 w 381000"/>
              <a:gd name="connsiteY7" fmla="*/ 288471 h 433614"/>
              <a:gd name="connsiteX8" fmla="*/ 326572 w 381000"/>
              <a:gd name="connsiteY8" fmla="*/ 386443 h 43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1000" h="433614">
                <a:moveTo>
                  <a:pt x="0" y="136071"/>
                </a:moveTo>
                <a:cubicBezTo>
                  <a:pt x="88900" y="68035"/>
                  <a:pt x="177801" y="0"/>
                  <a:pt x="185058" y="16329"/>
                </a:cubicBezTo>
                <a:cubicBezTo>
                  <a:pt x="192315" y="32658"/>
                  <a:pt x="23586" y="230415"/>
                  <a:pt x="43543" y="234043"/>
                </a:cubicBezTo>
                <a:cubicBezTo>
                  <a:pt x="63500" y="237671"/>
                  <a:pt x="308429" y="14514"/>
                  <a:pt x="304800" y="38100"/>
                </a:cubicBezTo>
                <a:cubicBezTo>
                  <a:pt x="301171" y="61686"/>
                  <a:pt x="12701" y="359229"/>
                  <a:pt x="21772" y="375557"/>
                </a:cubicBezTo>
                <a:cubicBezTo>
                  <a:pt x="30843" y="391885"/>
                  <a:pt x="337458" y="130628"/>
                  <a:pt x="359229" y="136071"/>
                </a:cubicBezTo>
                <a:cubicBezTo>
                  <a:pt x="381000" y="141514"/>
                  <a:pt x="154214" y="382814"/>
                  <a:pt x="152400" y="408214"/>
                </a:cubicBezTo>
                <a:cubicBezTo>
                  <a:pt x="150586" y="433614"/>
                  <a:pt x="319314" y="292100"/>
                  <a:pt x="348343" y="288471"/>
                </a:cubicBezTo>
                <a:cubicBezTo>
                  <a:pt x="377372" y="284843"/>
                  <a:pt x="351972" y="335643"/>
                  <a:pt x="326572" y="38644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732240" y="5661248"/>
            <a:ext cx="504056" cy="50405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7" grpId="0"/>
      <p:bldP spid="18" grpId="0"/>
      <p:bldP spid="19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tvoyrebenok.ru/images/presentation/happy-birthday/b/019.jpg"/>
          <p:cNvPicPr>
            <a:picLocks noChangeAspect="1" noChangeArrowheads="1"/>
          </p:cNvPicPr>
          <p:nvPr/>
        </p:nvPicPr>
        <p:blipFill>
          <a:blip r:embed="rId2" cstate="print"/>
          <a:srcRect r="47812"/>
          <a:stretch>
            <a:fillRect/>
          </a:stretch>
        </p:blipFill>
        <p:spPr bwMode="auto">
          <a:xfrm flipH="1">
            <a:off x="5543600" y="548680"/>
            <a:ext cx="3600400" cy="55172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5842992" cy="85010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Замени одну букву из согласных в слове на букву «Н» и получи новое слово.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34" descr="http://priroda.inc.ru/animation/zirk/zirkus14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9552" y="4221088"/>
            <a:ext cx="1224136" cy="22921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15616" y="1412776"/>
            <a:ext cx="201622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ЛЁД - 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1412776"/>
            <a:ext cx="201622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ЛЁ</a:t>
            </a:r>
            <a:r>
              <a:rPr lang="ru-RU" sz="4000" b="1" dirty="0" smtClean="0">
                <a:solidFill>
                  <a:srgbClr val="FF0000"/>
                </a:solidFill>
              </a:rPr>
              <a:t>Н 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2204864"/>
            <a:ext cx="201622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СЛОГ - 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19872" y="2204864"/>
            <a:ext cx="201622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СЛО</a:t>
            </a:r>
            <a:r>
              <a:rPr lang="ru-RU" sz="4000" b="1" dirty="0" smtClean="0">
                <a:solidFill>
                  <a:srgbClr val="FF0000"/>
                </a:solidFill>
              </a:rPr>
              <a:t>Н 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3068960"/>
            <a:ext cx="201622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СОК - 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63888" y="3068960"/>
            <a:ext cx="201622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СО</a:t>
            </a:r>
            <a:r>
              <a:rPr lang="ru-RU" sz="4000" b="1" dirty="0" smtClean="0">
                <a:solidFill>
                  <a:srgbClr val="FF0000"/>
                </a:solidFill>
              </a:rPr>
              <a:t>Н 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39752" y="3861048"/>
            <a:ext cx="201622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СЫР - 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3861048"/>
            <a:ext cx="201622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СЫ</a:t>
            </a:r>
            <a:r>
              <a:rPr lang="ru-RU" sz="4000" b="1" dirty="0" smtClean="0">
                <a:solidFill>
                  <a:srgbClr val="FF0000"/>
                </a:solidFill>
              </a:rPr>
              <a:t>Н 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71800" y="4725144"/>
            <a:ext cx="201622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РАМА - 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27984" y="4725144"/>
            <a:ext cx="201622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РА</a:t>
            </a:r>
            <a:r>
              <a:rPr lang="ru-RU" sz="4000" b="1" dirty="0" smtClean="0">
                <a:solidFill>
                  <a:srgbClr val="FF0000"/>
                </a:solidFill>
              </a:rPr>
              <a:t>Н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17" name="Picture 6" descr="http://priroda.inc.ru/animation/zirk/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293096"/>
            <a:ext cx="1872208" cy="2184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tvoyrebenok.ru/images/presentation/happy-birthday/b/019.jpg"/>
          <p:cNvPicPr>
            <a:picLocks noChangeAspect="1" noChangeArrowheads="1"/>
          </p:cNvPicPr>
          <p:nvPr/>
        </p:nvPicPr>
        <p:blipFill>
          <a:blip r:embed="rId2" cstate="print"/>
          <a:srcRect r="47812"/>
          <a:stretch>
            <a:fillRect/>
          </a:stretch>
        </p:blipFill>
        <p:spPr bwMode="auto">
          <a:xfrm flipH="1">
            <a:off x="5543600" y="548680"/>
            <a:ext cx="3600400" cy="55172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5842992" cy="85010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Замени одну букву из согласных в слове на букву «Н» и получи новое слово.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1412776"/>
            <a:ext cx="201622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СЕЛО - 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1412776"/>
            <a:ext cx="201622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СЕ</a:t>
            </a:r>
            <a:r>
              <a:rPr lang="ru-RU" sz="4000" b="1" dirty="0" smtClean="0">
                <a:solidFill>
                  <a:srgbClr val="FF0000"/>
                </a:solidFill>
              </a:rPr>
              <a:t>Н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О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2204864"/>
            <a:ext cx="201622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КОРА - 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19872" y="2204864"/>
            <a:ext cx="201622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Н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ОРА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3068960"/>
            <a:ext cx="201622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СОЛЬ - 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63888" y="3068960"/>
            <a:ext cx="201622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Н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ОЛЬ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39752" y="3861048"/>
            <a:ext cx="201622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МИЛА - 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3861048"/>
            <a:ext cx="201622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МИ</a:t>
            </a:r>
            <a:r>
              <a:rPr lang="ru-RU" sz="4000" b="1" dirty="0" smtClean="0">
                <a:solidFill>
                  <a:srgbClr val="FF0000"/>
                </a:solidFill>
              </a:rPr>
              <a:t>Н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17" name="Picture 8" descr="http://priroda.inc.ru/animation/zirk/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509120"/>
            <a:ext cx="1584176" cy="2059430"/>
          </a:xfrm>
          <a:prstGeom prst="rect">
            <a:avLst/>
          </a:prstGeom>
          <a:noFill/>
        </p:spPr>
      </p:pic>
      <p:pic>
        <p:nvPicPr>
          <p:cNvPr id="18" name="Picture 30" descr="http://priroda.inc.ru/animation/zirk/zirkus13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09120"/>
            <a:ext cx="1800200" cy="2025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Лиза, Галя и Нина живут в разных домах. Первый дом высокий каменный, второй – высокий деревянный, третий – невысокий каменный. Подпиши, кто в каком доме живёт, если Галя и Нина живут в высоком, а Нина и Лиза -  в каменном.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 descr="D:\Презентации\Математика\Умники и умницы 2 класс\Тетрадь 2 класс\Часть 1. 1- 18 урок\Image000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1236" t="47544" r="3683" b="36455"/>
          <a:stretch>
            <a:fillRect/>
          </a:stretch>
        </p:blipFill>
        <p:spPr bwMode="auto">
          <a:xfrm>
            <a:off x="611560" y="2060848"/>
            <a:ext cx="7884876" cy="2376264"/>
          </a:xfrm>
          <a:prstGeom prst="rect">
            <a:avLst/>
          </a:prstGeom>
          <a:noFill/>
        </p:spPr>
      </p:pic>
      <p:pic>
        <p:nvPicPr>
          <p:cNvPr id="4" name="Picture 36" descr="http://priroda.inc.ru/animation/zirk/zirkus14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419872" y="5229200"/>
            <a:ext cx="3312368" cy="12447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9552" y="3933056"/>
            <a:ext cx="158417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НИНА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4221088"/>
            <a:ext cx="158417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ГАЛЯ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4005064"/>
            <a:ext cx="158417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ЛИЗА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tvoyrebenok.ru/images/presentation/happy-birthday/b/019.jpg"/>
          <p:cNvPicPr>
            <a:picLocks noChangeAspect="1" noChangeArrowheads="1"/>
          </p:cNvPicPr>
          <p:nvPr/>
        </p:nvPicPr>
        <p:blipFill>
          <a:blip r:embed="rId2" cstate="print"/>
          <a:srcRect r="47812"/>
          <a:stretch>
            <a:fillRect/>
          </a:stretch>
        </p:blipFill>
        <p:spPr bwMode="auto">
          <a:xfrm flipH="1">
            <a:off x="5543600" y="548680"/>
            <a:ext cx="3600400" cy="55172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266928" cy="70609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Впиши номер нужной фигуры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D:\Презентации\Математика\Умники и умницы 2 класс\Тетрадь 2 класс\Часть 1. 1- 18 урок\Image000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5FA"/>
              </a:clrFrom>
              <a:clrTo>
                <a:srgbClr val="F6F5FA">
                  <a:alpha val="0"/>
                </a:srgbClr>
              </a:clrTo>
            </a:clrChange>
          </a:blip>
          <a:srcRect l="21764" t="69637" r="8856" b="10235"/>
          <a:stretch>
            <a:fillRect/>
          </a:stretch>
        </p:blipFill>
        <p:spPr bwMode="auto">
          <a:xfrm>
            <a:off x="179512" y="1556792"/>
            <a:ext cx="6494222" cy="2664296"/>
          </a:xfrm>
          <a:prstGeom prst="rect">
            <a:avLst/>
          </a:prstGeom>
          <a:noFill/>
        </p:spPr>
      </p:pic>
      <p:pic>
        <p:nvPicPr>
          <p:cNvPr id="5" name="Picture 12" descr="http://priroda.inc.ru/animation/zirk/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221088"/>
            <a:ext cx="1800200" cy="2388020"/>
          </a:xfrm>
          <a:prstGeom prst="rect">
            <a:avLst/>
          </a:prstGeom>
          <a:noFill/>
        </p:spPr>
      </p:pic>
      <p:pic>
        <p:nvPicPr>
          <p:cNvPr id="6" name="Picture 18" descr="http://priroda.inc.ru/animation/zirk/Zirkus12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779912" y="4653136"/>
            <a:ext cx="1368152" cy="18288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83768" y="3356992"/>
            <a:ext cx="108012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5 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Школьная доска. Шаблон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0469" cy="6858000"/>
          </a:xfrm>
          <a:prstGeom prst="rect">
            <a:avLst/>
          </a:prstGeom>
          <a:noFill/>
        </p:spPr>
      </p:pic>
      <p:pic>
        <p:nvPicPr>
          <p:cNvPr id="13" name="Picture 8" descr="Школьная доска зеленого цве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8256633" cy="6201650"/>
          </a:xfrm>
          <a:prstGeom prst="rect">
            <a:avLst/>
          </a:prstGeom>
          <a:noFill/>
        </p:spPr>
      </p:pic>
      <p:sp>
        <p:nvSpPr>
          <p:cNvPr id="14" name="Заголовок 20"/>
          <p:cNvSpPr>
            <a:spLocks noGrp="1"/>
          </p:cNvSpPr>
          <p:nvPr>
            <p:ph type="title"/>
          </p:nvPr>
        </p:nvSpPr>
        <p:spPr>
          <a:xfrm>
            <a:off x="2339752" y="1628800"/>
            <a:ext cx="4521696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М</a:t>
            </a:r>
            <a:r>
              <a:rPr lang="ru-RU" dirty="0" smtClean="0">
                <a:solidFill>
                  <a:srgbClr val="FFC000"/>
                </a:solidFill>
                <a:latin typeface="Comic Sans MS" pitchFamily="66" charset="0"/>
              </a:rPr>
              <a:t>о</a:t>
            </a:r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л</a:t>
            </a:r>
            <a:r>
              <a:rPr lang="ru-RU" dirty="0" smtClean="0">
                <a:solidFill>
                  <a:srgbClr val="92D050"/>
                </a:solidFill>
                <a:latin typeface="Comic Sans MS" pitchFamily="66" charset="0"/>
              </a:rPr>
              <a:t>о</a:t>
            </a:r>
            <a:r>
              <a:rPr lang="ru-RU" dirty="0" smtClean="0">
                <a:solidFill>
                  <a:srgbClr val="00B0F0"/>
                </a:solidFill>
                <a:latin typeface="Comic Sans MS" pitchFamily="66" charset="0"/>
              </a:rPr>
              <a:t>д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ц</a:t>
            </a:r>
            <a:r>
              <a:rPr lang="ru-RU" dirty="0" smtClean="0">
                <a:solidFill>
                  <a:srgbClr val="FFC000"/>
                </a:solidFill>
                <a:latin typeface="Comic Sans MS" pitchFamily="66" charset="0"/>
              </a:rPr>
              <a:t>ы</a:t>
            </a:r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!</a:t>
            </a:r>
            <a:endParaRPr lang="ru-RU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5" name="Заголовок 20"/>
          <p:cNvSpPr txBox="1">
            <a:spLocks/>
          </p:cNvSpPr>
          <p:nvPr/>
        </p:nvSpPr>
        <p:spPr>
          <a:xfrm>
            <a:off x="2195736" y="2564904"/>
            <a:ext cx="49685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rgbClr val="92D050"/>
                </a:solidFill>
                <a:latin typeface="Comic Sans MS" pitchFamily="66" charset="0"/>
                <a:ea typeface="+mj-ea"/>
                <a:cs typeface="+mj-cs"/>
              </a:rPr>
              <a:t>С</a:t>
            </a:r>
            <a:r>
              <a:rPr lang="ru-RU" sz="4400" dirty="0" smtClean="0">
                <a:solidFill>
                  <a:srgbClr val="00B0F0"/>
                </a:solidFill>
                <a:latin typeface="Comic Sans MS" pitchFamily="66" charset="0"/>
                <a:ea typeface="+mj-ea"/>
                <a:cs typeface="+mj-cs"/>
              </a:rPr>
              <a:t>п</a:t>
            </a:r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а</a:t>
            </a:r>
            <a:r>
              <a:rPr lang="ru-RU" sz="4400" dirty="0" smtClean="0">
                <a:solidFill>
                  <a:srgbClr val="FFC000"/>
                </a:solidFill>
                <a:latin typeface="Comic Sans MS" pitchFamily="66" charset="0"/>
                <a:ea typeface="+mj-ea"/>
                <a:cs typeface="+mj-cs"/>
              </a:rPr>
              <a:t>с</a:t>
            </a:r>
            <a:r>
              <a:rPr lang="ru-RU" sz="4400" dirty="0" smtClean="0">
                <a:solidFill>
                  <a:srgbClr val="FFFF00"/>
                </a:solidFill>
                <a:latin typeface="Comic Sans MS" pitchFamily="66" charset="0"/>
                <a:ea typeface="+mj-ea"/>
                <a:cs typeface="+mj-cs"/>
              </a:rPr>
              <a:t>и</a:t>
            </a:r>
            <a:r>
              <a:rPr lang="ru-RU" sz="4400" dirty="0" smtClean="0">
                <a:solidFill>
                  <a:srgbClr val="92D050"/>
                </a:solidFill>
                <a:latin typeface="Comic Sans MS" pitchFamily="66" charset="0"/>
                <a:ea typeface="+mj-ea"/>
                <a:cs typeface="+mj-cs"/>
              </a:rPr>
              <a:t>б</a:t>
            </a:r>
            <a:r>
              <a:rPr lang="ru-RU" sz="4400" dirty="0" smtClean="0">
                <a:solidFill>
                  <a:srgbClr val="00B0F0"/>
                </a:solidFill>
                <a:latin typeface="Comic Sans MS" pitchFamily="66" charset="0"/>
                <a:ea typeface="+mj-ea"/>
                <a:cs typeface="+mj-cs"/>
              </a:rPr>
              <a:t>о</a:t>
            </a:r>
            <a:r>
              <a:rPr lang="ru-RU" sz="4400" dirty="0" smtClean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з</a:t>
            </a:r>
            <a:r>
              <a:rPr lang="ru-RU" sz="4400" dirty="0" smtClean="0">
                <a:solidFill>
                  <a:srgbClr val="FFC000"/>
                </a:solidFill>
                <a:latin typeface="Comic Sans MS" pitchFamily="66" charset="0"/>
                <a:ea typeface="+mj-ea"/>
                <a:cs typeface="+mj-cs"/>
              </a:rPr>
              <a:t>а</a:t>
            </a:r>
            <a:r>
              <a:rPr lang="ru-RU" sz="4400" dirty="0" smtClean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4400" dirty="0" smtClean="0">
                <a:solidFill>
                  <a:srgbClr val="FFFF00"/>
                </a:solidFill>
                <a:latin typeface="Comic Sans MS" pitchFamily="66" charset="0"/>
                <a:ea typeface="+mj-ea"/>
                <a:cs typeface="+mj-cs"/>
              </a:rPr>
              <a:t>у</a:t>
            </a:r>
            <a:r>
              <a:rPr lang="ru-RU" sz="4400" dirty="0" smtClean="0">
                <a:solidFill>
                  <a:srgbClr val="92D050"/>
                </a:solidFill>
                <a:latin typeface="Comic Sans MS" pitchFamily="66" charset="0"/>
                <a:ea typeface="+mj-ea"/>
                <a:cs typeface="+mj-cs"/>
              </a:rPr>
              <a:t>р</a:t>
            </a:r>
            <a:r>
              <a:rPr lang="ru-RU" sz="4400" dirty="0" smtClean="0">
                <a:solidFill>
                  <a:srgbClr val="00B0F0"/>
                </a:solidFill>
                <a:latin typeface="Comic Sans MS" pitchFamily="66" charset="0"/>
                <a:ea typeface="+mj-ea"/>
                <a:cs typeface="+mj-cs"/>
              </a:rPr>
              <a:t>о</a:t>
            </a:r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к</a:t>
            </a:r>
            <a:r>
              <a:rPr lang="ru-RU" sz="4400" dirty="0" smtClean="0">
                <a:solidFill>
                  <a:srgbClr val="FFC000"/>
                </a:solidFill>
                <a:latin typeface="Comic Sans MS" pitchFamily="66" charset="0"/>
                <a:ea typeface="+mj-ea"/>
                <a:cs typeface="+mj-cs"/>
              </a:rPr>
              <a:t>!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8" name="Picture 6" descr="http://priroda.inc.ru/animation/zirk/Zirkus11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27584" y="4365104"/>
            <a:ext cx="2304256" cy="1748781"/>
          </a:xfrm>
          <a:prstGeom prst="rect">
            <a:avLst/>
          </a:prstGeom>
          <a:noFill/>
        </p:spPr>
      </p:pic>
      <p:pic>
        <p:nvPicPr>
          <p:cNvPr id="11" name="Picture 28" descr="http://priroda.inc.ru/animation/zirk/1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149080"/>
            <a:ext cx="2304255" cy="2304256"/>
          </a:xfrm>
          <a:prstGeom prst="rect">
            <a:avLst/>
          </a:prstGeom>
          <a:noFill/>
        </p:spPr>
      </p:pic>
      <p:pic>
        <p:nvPicPr>
          <p:cNvPr id="12" name="Picture 40" descr="http://priroda.inc.ru/animation/mensen/mensen_meisje_buigt_voorover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568036"/>
            <a:ext cx="1440160" cy="1702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tvoyrebenok.ru/images/presentation/happy-birthday/b/019.jpg"/>
          <p:cNvPicPr>
            <a:picLocks noChangeAspect="1" noChangeArrowheads="1"/>
          </p:cNvPicPr>
          <p:nvPr/>
        </p:nvPicPr>
        <p:blipFill>
          <a:blip r:embed="rId2" cstate="print"/>
          <a:srcRect r="47812"/>
          <a:stretch>
            <a:fillRect/>
          </a:stretch>
        </p:blipFill>
        <p:spPr bwMode="auto">
          <a:xfrm>
            <a:off x="0" y="548680"/>
            <a:ext cx="3131840" cy="55172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0"/>
            <a:ext cx="5997352" cy="98072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92D050"/>
                </a:solidFill>
              </a:rPr>
              <a:t>а</a:t>
            </a:r>
            <a:r>
              <a:rPr lang="ru-RU" b="1" dirty="0" smtClean="0">
                <a:solidFill>
                  <a:srgbClr val="00B0F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rgbClr val="92D050"/>
                </a:solidFill>
              </a:rPr>
              <a:t>и</a:t>
            </a:r>
            <a:r>
              <a:rPr lang="ru-RU" b="1" dirty="0" smtClean="0">
                <a:solidFill>
                  <a:srgbClr val="00B0F0"/>
                </a:solidFill>
              </a:rPr>
              <a:t>н</a:t>
            </a:r>
            <a:r>
              <a:rPr lang="ru-RU" b="1" dirty="0" smtClean="0">
                <a:solidFill>
                  <a:srgbClr val="92D050"/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dirty="0"/>
          </a:p>
        </p:txBody>
      </p:sp>
      <p:pic>
        <p:nvPicPr>
          <p:cNvPr id="4" name="Picture 8" descr="http://grovit.cz/ZABAVNY_majka57/GIF/domky/domky1/d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933056"/>
            <a:ext cx="1008112" cy="968213"/>
          </a:xfrm>
          <a:prstGeom prst="rect">
            <a:avLst/>
          </a:prstGeom>
          <a:noFill/>
        </p:spPr>
      </p:pic>
      <p:pic>
        <p:nvPicPr>
          <p:cNvPr id="5" name="Picture 32" descr="http://priroda.inc.ru/animation/zirk/1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12160" y="4005064"/>
            <a:ext cx="2972053" cy="2082155"/>
          </a:xfrm>
          <a:prstGeom prst="rect">
            <a:avLst/>
          </a:prstGeom>
          <a:noFill/>
        </p:spPr>
      </p:pic>
      <p:pic>
        <p:nvPicPr>
          <p:cNvPr id="6" name="Picture 48" descr="http://priroda.inc.ru/animation/mensen/mensen_meisje_laat_haren_wapperen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411760" y="4077072"/>
            <a:ext cx="1800200" cy="1822318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5076056" y="1052736"/>
            <a:ext cx="3744416" cy="2088232"/>
          </a:xfrm>
          <a:prstGeom prst="cloudCallout">
            <a:avLst>
              <a:gd name="adj1" fmla="val -14780"/>
              <a:gd name="adj2" fmla="val 1016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Вспомни, название компонентов при сложении?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1835696" y="1484784"/>
            <a:ext cx="2952328" cy="1656184"/>
          </a:xfrm>
          <a:prstGeom prst="cloudCallout">
            <a:avLst>
              <a:gd name="adj1" fmla="val -355"/>
              <a:gd name="adj2" fmla="val 11219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Слагаемое, слагаемое, сумма.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tvoyrebenok.ru/images/presentation/happy-birthday/b/019.jpg"/>
          <p:cNvPicPr>
            <a:picLocks noChangeAspect="1" noChangeArrowheads="1"/>
          </p:cNvPicPr>
          <p:nvPr/>
        </p:nvPicPr>
        <p:blipFill>
          <a:blip r:embed="rId2" cstate="print"/>
          <a:srcRect r="47812"/>
          <a:stretch>
            <a:fillRect/>
          </a:stretch>
        </p:blipFill>
        <p:spPr bwMode="auto">
          <a:xfrm>
            <a:off x="0" y="548680"/>
            <a:ext cx="3131840" cy="55172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0"/>
            <a:ext cx="5997352" cy="98072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92D050"/>
                </a:solidFill>
              </a:rPr>
              <a:t>а</a:t>
            </a:r>
            <a:r>
              <a:rPr lang="ru-RU" b="1" dirty="0" smtClean="0">
                <a:solidFill>
                  <a:srgbClr val="00B0F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rgbClr val="92D050"/>
                </a:solidFill>
              </a:rPr>
              <a:t>и</a:t>
            </a:r>
            <a:r>
              <a:rPr lang="ru-RU" b="1" dirty="0" smtClean="0">
                <a:solidFill>
                  <a:srgbClr val="00B0F0"/>
                </a:solidFill>
              </a:rPr>
              <a:t>н</a:t>
            </a:r>
            <a:r>
              <a:rPr lang="ru-RU" b="1" dirty="0" smtClean="0">
                <a:solidFill>
                  <a:srgbClr val="92D050"/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dirty="0"/>
          </a:p>
        </p:txBody>
      </p:sp>
      <p:pic>
        <p:nvPicPr>
          <p:cNvPr id="4" name="Picture 8" descr="http://grovit.cz/ZABAVNY_majka57/GIF/domky/domky1/d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933056"/>
            <a:ext cx="1008112" cy="968213"/>
          </a:xfrm>
          <a:prstGeom prst="rect">
            <a:avLst/>
          </a:prstGeom>
          <a:noFill/>
        </p:spPr>
      </p:pic>
      <p:pic>
        <p:nvPicPr>
          <p:cNvPr id="5" name="Picture 32" descr="http://priroda.inc.ru/animation/zirk/1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12160" y="4005064"/>
            <a:ext cx="2972053" cy="2082155"/>
          </a:xfrm>
          <a:prstGeom prst="rect">
            <a:avLst/>
          </a:prstGeom>
          <a:noFill/>
        </p:spPr>
      </p:pic>
      <p:pic>
        <p:nvPicPr>
          <p:cNvPr id="6" name="Picture 48" descr="http://priroda.inc.ru/animation/mensen/mensen_meisje_laat_haren_wapperen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411760" y="4077072"/>
            <a:ext cx="1800200" cy="1822318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5076056" y="1052736"/>
            <a:ext cx="4067944" cy="2088232"/>
          </a:xfrm>
          <a:prstGeom prst="cloudCallout">
            <a:avLst>
              <a:gd name="adj1" fmla="val -14780"/>
              <a:gd name="adj2" fmla="val 1016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 Миши 3 пары варежек. Сколько варежек на левую руку?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1835696" y="1484784"/>
            <a:ext cx="2952328" cy="1656184"/>
          </a:xfrm>
          <a:prstGeom prst="cloudCallout">
            <a:avLst>
              <a:gd name="adj1" fmla="val -355"/>
              <a:gd name="adj2" fmla="val 11219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3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tvoyrebenok.ru/images/presentation/happy-birthday/b/019.jpg"/>
          <p:cNvPicPr>
            <a:picLocks noChangeAspect="1" noChangeArrowheads="1"/>
          </p:cNvPicPr>
          <p:nvPr/>
        </p:nvPicPr>
        <p:blipFill>
          <a:blip r:embed="rId2" cstate="print"/>
          <a:srcRect r="47812"/>
          <a:stretch>
            <a:fillRect/>
          </a:stretch>
        </p:blipFill>
        <p:spPr bwMode="auto">
          <a:xfrm>
            <a:off x="0" y="548680"/>
            <a:ext cx="3131840" cy="55172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0"/>
            <a:ext cx="5997352" cy="98072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92D050"/>
                </a:solidFill>
              </a:rPr>
              <a:t>а</a:t>
            </a:r>
            <a:r>
              <a:rPr lang="ru-RU" b="1" dirty="0" smtClean="0">
                <a:solidFill>
                  <a:srgbClr val="00B0F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rgbClr val="92D050"/>
                </a:solidFill>
              </a:rPr>
              <a:t>и</a:t>
            </a:r>
            <a:r>
              <a:rPr lang="ru-RU" b="1" dirty="0" smtClean="0">
                <a:solidFill>
                  <a:srgbClr val="00B0F0"/>
                </a:solidFill>
              </a:rPr>
              <a:t>н</a:t>
            </a:r>
            <a:r>
              <a:rPr lang="ru-RU" b="1" dirty="0" smtClean="0">
                <a:solidFill>
                  <a:srgbClr val="92D050"/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dirty="0"/>
          </a:p>
        </p:txBody>
      </p:sp>
      <p:pic>
        <p:nvPicPr>
          <p:cNvPr id="4" name="Picture 8" descr="http://grovit.cz/ZABAVNY_majka57/GIF/domky/domky1/d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933056"/>
            <a:ext cx="1008112" cy="968213"/>
          </a:xfrm>
          <a:prstGeom prst="rect">
            <a:avLst/>
          </a:prstGeom>
          <a:noFill/>
        </p:spPr>
      </p:pic>
      <p:pic>
        <p:nvPicPr>
          <p:cNvPr id="5" name="Picture 32" descr="http://priroda.inc.ru/animation/zirk/1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12160" y="4005064"/>
            <a:ext cx="2972053" cy="2082155"/>
          </a:xfrm>
          <a:prstGeom prst="rect">
            <a:avLst/>
          </a:prstGeom>
          <a:noFill/>
        </p:spPr>
      </p:pic>
      <p:pic>
        <p:nvPicPr>
          <p:cNvPr id="6" name="Picture 48" descr="http://priroda.inc.ru/animation/mensen/mensen_meisje_laat_haren_wapperen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411760" y="4077072"/>
            <a:ext cx="1800200" cy="1822318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5076056" y="1052736"/>
            <a:ext cx="4067944" cy="2088232"/>
          </a:xfrm>
          <a:prstGeom prst="cloudCallout">
            <a:avLst>
              <a:gd name="adj1" fmla="val -14780"/>
              <a:gd name="adj2" fmla="val 1016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Во дворе куры. У всех кур 10 ног. Сколько кур во дворе?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1835696" y="1484784"/>
            <a:ext cx="2952328" cy="1656184"/>
          </a:xfrm>
          <a:prstGeom prst="cloudCallout">
            <a:avLst>
              <a:gd name="adj1" fmla="val -355"/>
              <a:gd name="adj2" fmla="val 11219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5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tvoyrebenok.ru/images/presentation/happy-birthday/b/019.jpg"/>
          <p:cNvPicPr>
            <a:picLocks noChangeAspect="1" noChangeArrowheads="1"/>
          </p:cNvPicPr>
          <p:nvPr/>
        </p:nvPicPr>
        <p:blipFill>
          <a:blip r:embed="rId2" cstate="print"/>
          <a:srcRect r="47812"/>
          <a:stretch>
            <a:fillRect/>
          </a:stretch>
        </p:blipFill>
        <p:spPr bwMode="auto">
          <a:xfrm>
            <a:off x="0" y="548680"/>
            <a:ext cx="3131840" cy="55172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0"/>
            <a:ext cx="5997352" cy="98072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92D050"/>
                </a:solidFill>
              </a:rPr>
              <a:t>а</a:t>
            </a:r>
            <a:r>
              <a:rPr lang="ru-RU" b="1" dirty="0" smtClean="0">
                <a:solidFill>
                  <a:srgbClr val="00B0F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rgbClr val="92D050"/>
                </a:solidFill>
              </a:rPr>
              <a:t>и</a:t>
            </a:r>
            <a:r>
              <a:rPr lang="ru-RU" b="1" dirty="0" smtClean="0">
                <a:solidFill>
                  <a:srgbClr val="00B0F0"/>
                </a:solidFill>
              </a:rPr>
              <a:t>н</a:t>
            </a:r>
            <a:r>
              <a:rPr lang="ru-RU" b="1" dirty="0" smtClean="0">
                <a:solidFill>
                  <a:srgbClr val="92D050"/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dirty="0"/>
          </a:p>
        </p:txBody>
      </p:sp>
      <p:pic>
        <p:nvPicPr>
          <p:cNvPr id="4" name="Picture 8" descr="http://grovit.cz/ZABAVNY_majka57/GIF/domky/domky1/d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933056"/>
            <a:ext cx="1008112" cy="968213"/>
          </a:xfrm>
          <a:prstGeom prst="rect">
            <a:avLst/>
          </a:prstGeom>
          <a:noFill/>
        </p:spPr>
      </p:pic>
      <p:pic>
        <p:nvPicPr>
          <p:cNvPr id="5" name="Picture 32" descr="http://priroda.inc.ru/animation/zirk/1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12160" y="4005064"/>
            <a:ext cx="2972053" cy="2082155"/>
          </a:xfrm>
          <a:prstGeom prst="rect">
            <a:avLst/>
          </a:prstGeom>
          <a:noFill/>
        </p:spPr>
      </p:pic>
      <p:pic>
        <p:nvPicPr>
          <p:cNvPr id="6" name="Picture 48" descr="http://priroda.inc.ru/animation/mensen/mensen_meisje_laat_haren_wapperen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411760" y="4077072"/>
            <a:ext cx="1800200" cy="1822318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5076056" y="1052736"/>
            <a:ext cx="4067944" cy="2088232"/>
          </a:xfrm>
          <a:prstGeom prst="cloudCallout">
            <a:avLst>
              <a:gd name="adj1" fmla="val -14780"/>
              <a:gd name="adj2" fmla="val 1016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 люстре 7 лампочек, 5 из них перегорели. Сколько лампочек надо заменить?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1835696" y="1484784"/>
            <a:ext cx="2952328" cy="1656184"/>
          </a:xfrm>
          <a:prstGeom prst="cloudCallout">
            <a:avLst>
              <a:gd name="adj1" fmla="val -355"/>
              <a:gd name="adj2" fmla="val 11219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5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tvoyrebenok.ru/images/presentation/happy-birthday/b/019.jpg"/>
          <p:cNvPicPr>
            <a:picLocks noChangeAspect="1" noChangeArrowheads="1"/>
          </p:cNvPicPr>
          <p:nvPr/>
        </p:nvPicPr>
        <p:blipFill>
          <a:blip r:embed="rId2" cstate="print"/>
          <a:srcRect r="47812"/>
          <a:stretch>
            <a:fillRect/>
          </a:stretch>
        </p:blipFill>
        <p:spPr bwMode="auto">
          <a:xfrm flipH="1">
            <a:off x="5543600" y="548680"/>
            <a:ext cx="3600400" cy="55172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4762872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92D050"/>
                </a:solidFill>
              </a:rPr>
              <a:t>а</a:t>
            </a:r>
            <a:r>
              <a:rPr lang="ru-RU" b="1" dirty="0" smtClean="0">
                <a:solidFill>
                  <a:srgbClr val="00B0F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rgbClr val="92D050"/>
                </a:solidFill>
              </a:rPr>
              <a:t>и</a:t>
            </a:r>
            <a:r>
              <a:rPr lang="ru-RU" b="1" dirty="0" smtClean="0">
                <a:solidFill>
                  <a:srgbClr val="00B0F0"/>
                </a:solidFill>
              </a:rPr>
              <a:t>н</a:t>
            </a:r>
            <a:r>
              <a:rPr lang="ru-RU" b="1" dirty="0" smtClean="0">
                <a:solidFill>
                  <a:srgbClr val="92D050"/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dirty="0"/>
          </a:p>
        </p:txBody>
      </p:sp>
      <p:pic>
        <p:nvPicPr>
          <p:cNvPr id="4" name="Picture 30" descr="http://priroda.inc.ru/animation/zirk/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37112"/>
            <a:ext cx="2714372" cy="1866131"/>
          </a:xfrm>
          <a:prstGeom prst="rect">
            <a:avLst/>
          </a:prstGeom>
          <a:noFill/>
        </p:spPr>
      </p:pic>
      <p:pic>
        <p:nvPicPr>
          <p:cNvPr id="5" name="Picture 8" descr="http://grovit.cz/ZABAVNY_majka57/GIF/domky/domky1/d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861048"/>
            <a:ext cx="1008112" cy="968213"/>
          </a:xfrm>
          <a:prstGeom prst="rect">
            <a:avLst/>
          </a:prstGeom>
          <a:noFill/>
        </p:spPr>
      </p:pic>
      <p:pic>
        <p:nvPicPr>
          <p:cNvPr id="6" name="Picture 48" descr="http://priroda.inc.ru/animation/mensen/mensen_meisje_laat_haren_wapperen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293096"/>
            <a:ext cx="1584176" cy="1822318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251520" y="1268760"/>
            <a:ext cx="3744416" cy="2088232"/>
          </a:xfrm>
          <a:prstGeom prst="cloudCallout">
            <a:avLst>
              <a:gd name="adj1" fmla="val 1337"/>
              <a:gd name="adj2" fmla="val 10641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Самый смешной артист цирка?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3851920" y="1772816"/>
            <a:ext cx="2952328" cy="1656184"/>
          </a:xfrm>
          <a:prstGeom prst="cloudCallout">
            <a:avLst>
              <a:gd name="adj1" fmla="val -355"/>
              <a:gd name="adj2" fmla="val 11219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Клоун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tvoyrebenok.ru/images/presentation/happy-birthday/b/019.jpg"/>
          <p:cNvPicPr>
            <a:picLocks noChangeAspect="1" noChangeArrowheads="1"/>
          </p:cNvPicPr>
          <p:nvPr/>
        </p:nvPicPr>
        <p:blipFill>
          <a:blip r:embed="rId2" cstate="print"/>
          <a:srcRect r="47812"/>
          <a:stretch>
            <a:fillRect/>
          </a:stretch>
        </p:blipFill>
        <p:spPr bwMode="auto">
          <a:xfrm flipH="1">
            <a:off x="5543600" y="548680"/>
            <a:ext cx="3600400" cy="55172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4762872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92D050"/>
                </a:solidFill>
              </a:rPr>
              <a:t>а</a:t>
            </a:r>
            <a:r>
              <a:rPr lang="ru-RU" b="1" dirty="0" smtClean="0">
                <a:solidFill>
                  <a:srgbClr val="00B0F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rgbClr val="92D050"/>
                </a:solidFill>
              </a:rPr>
              <a:t>и</a:t>
            </a:r>
            <a:r>
              <a:rPr lang="ru-RU" b="1" dirty="0" smtClean="0">
                <a:solidFill>
                  <a:srgbClr val="00B0F0"/>
                </a:solidFill>
              </a:rPr>
              <a:t>н</a:t>
            </a:r>
            <a:r>
              <a:rPr lang="ru-RU" b="1" dirty="0" smtClean="0">
                <a:solidFill>
                  <a:srgbClr val="92D050"/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dirty="0"/>
          </a:p>
        </p:txBody>
      </p:sp>
      <p:pic>
        <p:nvPicPr>
          <p:cNvPr id="4" name="Picture 30" descr="http://priroda.inc.ru/animation/zirk/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37112"/>
            <a:ext cx="2714372" cy="1866131"/>
          </a:xfrm>
          <a:prstGeom prst="rect">
            <a:avLst/>
          </a:prstGeom>
          <a:noFill/>
        </p:spPr>
      </p:pic>
      <p:pic>
        <p:nvPicPr>
          <p:cNvPr id="5" name="Picture 8" descr="http://grovit.cz/ZABAVNY_majka57/GIF/domky/domky1/d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861048"/>
            <a:ext cx="1008112" cy="968213"/>
          </a:xfrm>
          <a:prstGeom prst="rect">
            <a:avLst/>
          </a:prstGeom>
          <a:noFill/>
        </p:spPr>
      </p:pic>
      <p:pic>
        <p:nvPicPr>
          <p:cNvPr id="6" name="Picture 48" descr="http://priroda.inc.ru/animation/mensen/mensen_meisje_laat_haren_wapperen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293096"/>
            <a:ext cx="1584176" cy="1822318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251520" y="1268760"/>
            <a:ext cx="3744416" cy="2088232"/>
          </a:xfrm>
          <a:prstGeom prst="cloudCallout">
            <a:avLst>
              <a:gd name="adj1" fmla="val 1337"/>
              <a:gd name="adj2" fmla="val 10641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Воздушное пространство, где летают птицы?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3851920" y="1772816"/>
            <a:ext cx="2952328" cy="1656184"/>
          </a:xfrm>
          <a:prstGeom prst="cloudCallout">
            <a:avLst>
              <a:gd name="adj1" fmla="val -355"/>
              <a:gd name="adj2" fmla="val 11219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Небо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tvoyrebenok.ru/images/presentation/happy-birthday/b/019.jpg"/>
          <p:cNvPicPr>
            <a:picLocks noChangeAspect="1" noChangeArrowheads="1"/>
          </p:cNvPicPr>
          <p:nvPr/>
        </p:nvPicPr>
        <p:blipFill>
          <a:blip r:embed="rId2" cstate="print"/>
          <a:srcRect r="47812"/>
          <a:stretch>
            <a:fillRect/>
          </a:stretch>
        </p:blipFill>
        <p:spPr bwMode="auto">
          <a:xfrm flipH="1">
            <a:off x="5543600" y="548680"/>
            <a:ext cx="3600400" cy="55172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4762872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92D050"/>
                </a:solidFill>
              </a:rPr>
              <a:t>а</a:t>
            </a:r>
            <a:r>
              <a:rPr lang="ru-RU" b="1" dirty="0" smtClean="0">
                <a:solidFill>
                  <a:srgbClr val="00B0F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rgbClr val="92D050"/>
                </a:solidFill>
              </a:rPr>
              <a:t>и</a:t>
            </a:r>
            <a:r>
              <a:rPr lang="ru-RU" b="1" dirty="0" smtClean="0">
                <a:solidFill>
                  <a:srgbClr val="00B0F0"/>
                </a:solidFill>
              </a:rPr>
              <a:t>н</a:t>
            </a:r>
            <a:r>
              <a:rPr lang="ru-RU" b="1" dirty="0" smtClean="0">
                <a:solidFill>
                  <a:srgbClr val="92D050"/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dirty="0"/>
          </a:p>
        </p:txBody>
      </p:sp>
      <p:pic>
        <p:nvPicPr>
          <p:cNvPr id="4" name="Picture 30" descr="http://priroda.inc.ru/animation/zirk/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37112"/>
            <a:ext cx="2714372" cy="1866131"/>
          </a:xfrm>
          <a:prstGeom prst="rect">
            <a:avLst/>
          </a:prstGeom>
          <a:noFill/>
        </p:spPr>
      </p:pic>
      <p:pic>
        <p:nvPicPr>
          <p:cNvPr id="5" name="Picture 8" descr="http://grovit.cz/ZABAVNY_majka57/GIF/domky/domky1/d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861048"/>
            <a:ext cx="1008112" cy="968213"/>
          </a:xfrm>
          <a:prstGeom prst="rect">
            <a:avLst/>
          </a:prstGeom>
          <a:noFill/>
        </p:spPr>
      </p:pic>
      <p:pic>
        <p:nvPicPr>
          <p:cNvPr id="6" name="Picture 48" descr="http://priroda.inc.ru/animation/mensen/mensen_meisje_laat_haren_wapperen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293096"/>
            <a:ext cx="1584176" cy="1822318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683568" y="1196752"/>
            <a:ext cx="2664296" cy="2088232"/>
          </a:xfrm>
          <a:prstGeom prst="cloudCallout">
            <a:avLst>
              <a:gd name="adj1" fmla="val 17468"/>
              <a:gd name="adj2" fmla="val 11473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Вытянутый круг?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4139952" y="1700808"/>
            <a:ext cx="2088232" cy="1656184"/>
          </a:xfrm>
          <a:prstGeom prst="cloudCallout">
            <a:avLst>
              <a:gd name="adj1" fmla="val -355"/>
              <a:gd name="adj2" fmla="val 11219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Овал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607</Words>
  <Application>Microsoft Office PowerPoint</Application>
  <PresentationFormat>Экран (4:3)</PresentationFormat>
  <Paragraphs>113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Разминка</vt:lpstr>
      <vt:lpstr>Разминка</vt:lpstr>
      <vt:lpstr>Разминка</vt:lpstr>
      <vt:lpstr>Разминка</vt:lpstr>
      <vt:lpstr>Разминка</vt:lpstr>
      <vt:lpstr>Разминка</vt:lpstr>
      <vt:lpstr>Разминка</vt:lpstr>
      <vt:lpstr>Разминка</vt:lpstr>
      <vt:lpstr>Разминка</vt:lpstr>
      <vt:lpstr>Разминка</vt:lpstr>
      <vt:lpstr>Запомни увиденные изображения и нарисуй как можно точнее.</vt:lpstr>
      <vt:lpstr>Проверь себя</vt:lpstr>
      <vt:lpstr>Не водя рукой по линиям, а лишь следя глазами, определи, какие буквы соответствуют числам. Причитай слова.</vt:lpstr>
      <vt:lpstr>Не водя рукой по линиям, а лишь следя глазами, определи, какие буквы соответствуют числам. Причитай слова.</vt:lpstr>
      <vt:lpstr>Сосчитай зонтики</vt:lpstr>
      <vt:lpstr>Посмотри на квадрат. В одной из клеточек сидит бабочка Слушая рассказ о её полёте и, не прикасаясь рукой к таблице, а лишь следя глазами, узнай, в какую клетку она перелетела. Нарисуй её там.</vt:lpstr>
      <vt:lpstr>Посмотри на квадрат. В одной из клеточек сидит бабочка Слушая рассказ о её полёте и, не прикасаясь рукой к таблице, а лишь следя глазами, узнай, в какую клетку она перелетела. Нарисуй её там.</vt:lpstr>
      <vt:lpstr>Посмотри на квадрат. В одной из клеточек сидит бабочка Слушая рассказ о её полёте и, не прикасаясь рукой к таблице, а лишь следя глазами, узнай, в какую клетку она перелетела. Нарисуй её там.</vt:lpstr>
      <vt:lpstr>ЛОГИЧЕСКИ – ПОИСКОВЫЕ ЗАДАНИЯ</vt:lpstr>
      <vt:lpstr>ЛОГИЧЕСКИ – ПОИСКОВЫЕ ЗАДАНИЯ</vt:lpstr>
      <vt:lpstr>ЛОГИЧЕСКИ – ПОИСКОВЫЕ ЗАДАНИЯ</vt:lpstr>
      <vt:lpstr>ЛОГИЧЕСКИ – ПОИСКОВЫЕ ЗАДАНИЯ</vt:lpstr>
      <vt:lpstr>Замени одну букву из согласных в слове на букву «Н» и получи новое слово.</vt:lpstr>
      <vt:lpstr>Замени одну букву из согласных в слове на букву «Н» и получи новое слово.</vt:lpstr>
      <vt:lpstr>Лиза, Галя и Нина живут в разных домах. Первый дом высокий каменный, второй – высокий деревянный, третий – невысокий каменный. Подпиши, кто в каком доме живёт, если Галя и Нина живут в высоком, а Нина и Лиза -  в каменном. </vt:lpstr>
      <vt:lpstr>Впиши номер нужной фигуры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Лариса Викторовна Романова</cp:lastModifiedBy>
  <cp:revision>25</cp:revision>
  <dcterms:modified xsi:type="dcterms:W3CDTF">2014-09-27T09:37:30Z</dcterms:modified>
</cp:coreProperties>
</file>